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55"/>
  </p:notesMasterIdLst>
  <p:sldIdLst>
    <p:sldId id="344" r:id="rId2"/>
    <p:sldId id="394" r:id="rId3"/>
    <p:sldId id="395" r:id="rId4"/>
    <p:sldId id="326" r:id="rId5"/>
    <p:sldId id="328" r:id="rId6"/>
    <p:sldId id="330" r:id="rId7"/>
    <p:sldId id="331" r:id="rId8"/>
    <p:sldId id="332" r:id="rId9"/>
    <p:sldId id="333" r:id="rId10"/>
    <p:sldId id="334" r:id="rId11"/>
    <p:sldId id="341" r:id="rId12"/>
    <p:sldId id="336" r:id="rId13"/>
    <p:sldId id="396" r:id="rId14"/>
    <p:sldId id="338" r:id="rId15"/>
    <p:sldId id="339" r:id="rId16"/>
    <p:sldId id="340" r:id="rId17"/>
    <p:sldId id="342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3" r:id="rId44"/>
    <p:sldId id="422" r:id="rId45"/>
    <p:sldId id="424" r:id="rId46"/>
    <p:sldId id="425" r:id="rId47"/>
    <p:sldId id="427" r:id="rId48"/>
    <p:sldId id="428" r:id="rId49"/>
    <p:sldId id="429" r:id="rId50"/>
    <p:sldId id="430" r:id="rId51"/>
    <p:sldId id="455" r:id="rId52"/>
    <p:sldId id="454" r:id="rId53"/>
    <p:sldId id="45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13CB2-F5A2-F34E-B1E0-23BB1BE67411}" type="datetimeFigureOut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BD061-ED34-BD48-9940-47360C983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9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89822-FD9C-FD4E-A127-3221C435E1FE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82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1F8D-E4CE-2D47-97B4-2D6684E64406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82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9DD9-6A02-1245-8936-C836FF50BE5E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3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7C92-4E19-6D4C-AF81-95B118501AC8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48254" y="47859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40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36CD-C47D-E348-A285-48BA35EE2564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48254" y="117475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9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DF34-006F-254C-B064-E326F80F3D59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7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E3EA-8B96-DB42-AD4E-B68D981DA4C7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819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8BE21-404D-5449-993A-9B5DE2B745FF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48254" y="77519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407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94D4-5E21-3941-9261-90C6C853AF40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48254" y="134931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59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E032-0B25-AF4C-88D5-A9B5DD5FFD61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0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75C17139-8D63-604E-B630-EE0FD16DC8DF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40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A6887-D822-D144-A0B6-5D0616B32947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033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cratch.mit.ed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B9F8A82-9A91-034D-AB85-E9FCDBF1642F}"/>
              </a:ext>
            </a:extLst>
          </p:cNvPr>
          <p:cNvSpPr txBox="1"/>
          <p:nvPr/>
        </p:nvSpPr>
        <p:spPr>
          <a:xfrm>
            <a:off x="827314" y="222830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Makey</a:t>
            </a:r>
            <a:r>
              <a:rPr kumimoji="1" lang="en-US" altLang="ja-JP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 </a:t>
            </a:r>
            <a:r>
              <a:rPr kumimoji="1" lang="en-US" altLang="ja-JP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Makey</a:t>
            </a:r>
            <a:r>
              <a:rPr kumimoji="1" lang="ja-JP" alt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を使ってゲームをしてみよう！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2D84F44-80FB-DC47-9980-CBC96305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370" y="2177701"/>
            <a:ext cx="3432048" cy="277995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5871133-7FC4-8C42-805C-2C403AE1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7" y="1979023"/>
            <a:ext cx="3275585" cy="317731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80E557-EA05-4647-B2A3-9DB53A154457}"/>
              </a:ext>
            </a:extLst>
          </p:cNvPr>
          <p:cNvSpPr txBox="1"/>
          <p:nvPr/>
        </p:nvSpPr>
        <p:spPr>
          <a:xfrm>
            <a:off x="827314" y="4856257"/>
            <a:ext cx="789001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Scratch</a:t>
            </a:r>
            <a:r>
              <a:rPr kumimoji="1" lang="ja-JP" altLang="en-US" sz="2400"/>
              <a:t>は</a:t>
            </a:r>
            <a:r>
              <a:rPr kumimoji="1" lang="en-US" altLang="ja-JP" sz="2400" dirty="0"/>
              <a:t>MIT</a:t>
            </a:r>
            <a:r>
              <a:rPr kumimoji="1" lang="ja-JP" altLang="en-US" sz="2400"/>
              <a:t>メディア・ラボのライフロング・キンダーガーデン・グループによって開発されました。詳しくは</a:t>
            </a:r>
            <a:r>
              <a:rPr lang="en-GB" altLang="ja-JP" sz="2400" dirty="0">
                <a:latin typeface="+mn-ea"/>
                <a:hlinkClick r:id="rId4"/>
              </a:rPr>
              <a:t>http://scratch.mit.edu</a:t>
            </a:r>
            <a:r>
              <a:rPr lang="ja-JP" altLang="en-US" sz="2400">
                <a:latin typeface="+mn-ea"/>
              </a:rPr>
              <a:t>をご参照ください。</a:t>
            </a:r>
            <a:endParaRPr lang="en-GB" altLang="ja-JP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099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1F136F-A795-46FB-B88F-F89C3105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4EB05E5-3066-4CB0-A919-33CFB95C1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385" y="1973054"/>
            <a:ext cx="6739229" cy="4650697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875106-E84C-484C-ACF4-60597BB4434B}"/>
              </a:ext>
            </a:extLst>
          </p:cNvPr>
          <p:cNvSpPr/>
          <p:nvPr/>
        </p:nvSpPr>
        <p:spPr>
          <a:xfrm>
            <a:off x="1443491" y="3684104"/>
            <a:ext cx="994909" cy="2650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矢印: 上 8">
            <a:extLst>
              <a:ext uri="{FF2B5EF4-FFF2-40B4-BE49-F238E27FC236}">
                <a16:creationId xmlns:a16="http://schemas.microsoft.com/office/drawing/2014/main" id="{A8FA792C-A664-4B43-9AB1-3E4DFAA03D4F}"/>
              </a:ext>
            </a:extLst>
          </p:cNvPr>
          <p:cNvSpPr/>
          <p:nvPr/>
        </p:nvSpPr>
        <p:spPr>
          <a:xfrm>
            <a:off x="1675901" y="4068447"/>
            <a:ext cx="530087" cy="68908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F307F7-4FF2-4FDE-AECB-1CA117CC5831}"/>
              </a:ext>
            </a:extLst>
          </p:cNvPr>
          <p:cNvSpPr txBox="1"/>
          <p:nvPr/>
        </p:nvSpPr>
        <p:spPr>
          <a:xfrm>
            <a:off x="1443492" y="4465983"/>
            <a:ext cx="4877796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変数を作るをクリックしよう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C3237CA-220C-0745-A92C-BC70281C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48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1694CD03-3AAC-4A62-8B0D-0401538F4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54" y="2016125"/>
            <a:ext cx="6660999" cy="459671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E1F136F-A795-46FB-B88F-F89C3105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1C8A5B8-1EBA-44C6-BD4B-3D6E9B1FC07B}"/>
              </a:ext>
            </a:extLst>
          </p:cNvPr>
          <p:cNvSpPr txBox="1"/>
          <p:nvPr/>
        </p:nvSpPr>
        <p:spPr>
          <a:xfrm>
            <a:off x="4572002" y="3032661"/>
            <a:ext cx="4276045" cy="1938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「クリックされたベル」と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「鳴らすベル」の２つを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『</a:t>
            </a: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すべてのスプライト用</a:t>
            </a: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』</a:t>
            </a: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に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なっていることを確認して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作ろう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3C84D21-6E67-44D5-99AC-FFF85D745567}"/>
              </a:ext>
            </a:extLst>
          </p:cNvPr>
          <p:cNvSpPr/>
          <p:nvPr/>
        </p:nvSpPr>
        <p:spPr>
          <a:xfrm>
            <a:off x="2663687" y="4002157"/>
            <a:ext cx="1046922" cy="4108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B56F28E-3FA7-4613-A735-3D3232F694B5}"/>
              </a:ext>
            </a:extLst>
          </p:cNvPr>
          <p:cNvSpPr txBox="1"/>
          <p:nvPr/>
        </p:nvSpPr>
        <p:spPr>
          <a:xfrm>
            <a:off x="3485323" y="5222483"/>
            <a:ext cx="5362724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こうすることでどのスプライトでも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この変数を使えるようになるよ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54A0910-AC9D-0E40-A05E-B1563A8F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421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1F136F-A795-46FB-B88F-F89C3105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29E9852-ED08-4846-84F6-BF98FFA76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2016125"/>
            <a:ext cx="6852370" cy="472877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3715A-A79B-457C-AA0B-87073CBD7D17}"/>
              </a:ext>
            </a:extLst>
          </p:cNvPr>
          <p:cNvSpPr txBox="1"/>
          <p:nvPr/>
        </p:nvSpPr>
        <p:spPr>
          <a:xfrm>
            <a:off x="4729162" y="2090172"/>
            <a:ext cx="4113765" cy="26776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「ベルの番号」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「ベルの色」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「ベルの音」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の３つを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『</a:t>
            </a: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このスプライトのみ</a:t>
            </a: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』</a:t>
            </a: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に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なっていることを確認して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作ろう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0C7221-1812-490B-B894-D8444E78F111}"/>
              </a:ext>
            </a:extLst>
          </p:cNvPr>
          <p:cNvSpPr txBox="1"/>
          <p:nvPr/>
        </p:nvSpPr>
        <p:spPr>
          <a:xfrm>
            <a:off x="2584174" y="5643788"/>
            <a:ext cx="6245501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このスプライトをコピーしたときに</a:t>
            </a:r>
            <a:endParaRPr kumimoji="1" lang="en-US" altLang="ja-JP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それぞれ違う変数を入れることができるよ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51B4862-6571-4B42-9B86-EBBAF609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73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1F136F-A795-46FB-B88F-F89C3105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A2E380C9-1911-4913-A108-F119E48F8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614" y="1931536"/>
            <a:ext cx="6808220" cy="46983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367EF3-92B5-4FE4-AC5B-4B6FAB138F1B}"/>
              </a:ext>
            </a:extLst>
          </p:cNvPr>
          <p:cNvSpPr/>
          <p:nvPr/>
        </p:nvSpPr>
        <p:spPr>
          <a:xfrm>
            <a:off x="1563757" y="4704522"/>
            <a:ext cx="1325217" cy="10071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FB8109-1C9F-4A33-B9A0-F7CB3B013BAE}"/>
              </a:ext>
            </a:extLst>
          </p:cNvPr>
          <p:cNvSpPr txBox="1"/>
          <p:nvPr/>
        </p:nvSpPr>
        <p:spPr>
          <a:xfrm>
            <a:off x="2681701" y="3949148"/>
            <a:ext cx="4190737" cy="9541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チェックボックスの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チェックは外しておこう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39F636C-66C9-3C46-A4D7-CD2E0E60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15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1F136F-A795-46FB-B88F-F89C3105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10" name="コンテンツ プレースホルダー 9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DAFC337C-1470-4AE6-982E-7B1C83221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2" y="2016125"/>
            <a:ext cx="5321044" cy="4636466"/>
          </a:xfr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0BEF456-2501-4360-8C3C-4A6F800F3F31}"/>
              </a:ext>
            </a:extLst>
          </p:cNvPr>
          <p:cNvSpPr txBox="1"/>
          <p:nvPr/>
        </p:nvSpPr>
        <p:spPr>
          <a:xfrm>
            <a:off x="4572000" y="2254664"/>
            <a:ext cx="4280451" cy="224676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左のスプリクトを</a:t>
            </a:r>
            <a: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Bell</a:t>
            </a: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に</a:t>
            </a:r>
            <a:endParaRPr kumimoji="1" lang="en-US" altLang="ja-JP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作ってみよう</a:t>
            </a:r>
            <a:endParaRPr kumimoji="1" lang="en-US" altLang="ja-JP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一番下のブロックは</a:t>
            </a:r>
            <a:endParaRPr kumimoji="1" lang="en-US" altLang="ja-JP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どこにあったかな？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4F115A-7F05-7F43-881A-4A53B71F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9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1F136F-A795-46FB-B88F-F89C3105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AF81B521-F3AF-4A89-AA6A-D0862FB6F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51" y="2016125"/>
            <a:ext cx="5520641" cy="460996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88AFAB-9C84-480F-B077-A69B96903073}"/>
              </a:ext>
            </a:extLst>
          </p:cNvPr>
          <p:cNvSpPr txBox="1"/>
          <p:nvPr/>
        </p:nvSpPr>
        <p:spPr>
          <a:xfrm>
            <a:off x="4839097" y="2876282"/>
            <a:ext cx="3904853" cy="25545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出来たら🏴を</a:t>
            </a:r>
            <a:br>
              <a:rPr kumimoji="1" lang="en-US" altLang="ja-JP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クリックしてみよう</a:t>
            </a:r>
            <a:endParaRPr kumimoji="1" lang="en-US" altLang="ja-JP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ベルの色が</a:t>
            </a:r>
            <a:br>
              <a:rPr kumimoji="1" lang="en-US" altLang="ja-JP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変わっていれば</a:t>
            </a:r>
            <a:r>
              <a:rPr kumimoji="1" lang="en-US" altLang="ja-JP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OK</a:t>
            </a: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だ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9D451DB-C7D8-6743-B32F-D9C58900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5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1F136F-A795-46FB-B88F-F89C3105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ブロックを自作しよう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B5CBF74-7C78-4226-9A4D-DF9EACB48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50" y="2016124"/>
            <a:ext cx="6460375" cy="45904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28476C-821A-42F6-BF1F-BABE12B276E0}"/>
              </a:ext>
            </a:extLst>
          </p:cNvPr>
          <p:cNvSpPr/>
          <p:nvPr/>
        </p:nvSpPr>
        <p:spPr>
          <a:xfrm>
            <a:off x="962329" y="5452110"/>
            <a:ext cx="439886" cy="3771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79F8E8-B9A6-40B8-BE5B-5AA6E4BF4F6B}"/>
              </a:ext>
            </a:extLst>
          </p:cNvPr>
          <p:cNvSpPr/>
          <p:nvPr/>
        </p:nvSpPr>
        <p:spPr>
          <a:xfrm>
            <a:off x="1334625" y="3234690"/>
            <a:ext cx="880110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948995-AB5E-4785-8F89-C7BD037C31A1}"/>
              </a:ext>
            </a:extLst>
          </p:cNvPr>
          <p:cNvSpPr txBox="1"/>
          <p:nvPr/>
        </p:nvSpPr>
        <p:spPr>
          <a:xfrm>
            <a:off x="3446020" y="3429000"/>
            <a:ext cx="5410469" cy="1938992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今度は自分で名前をつけた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ブロックを作ってみよう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「ブロック定義」にある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「ブロックを作る」をクリックしよう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8D6DDF2-43C4-0747-B71D-4D93494E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119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1F136F-A795-46FB-B88F-F89C3105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ブロックを自作しよう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240855C-6915-4639-9E27-91A52924E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080" y="2016124"/>
            <a:ext cx="6571343" cy="466926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12D182-71A0-4B35-B3BA-49F46010E97B}"/>
              </a:ext>
            </a:extLst>
          </p:cNvPr>
          <p:cNvSpPr txBox="1"/>
          <p:nvPr/>
        </p:nvSpPr>
        <p:spPr>
          <a:xfrm>
            <a:off x="4572000" y="3935256"/>
            <a:ext cx="4269106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「ベルを鳴らす」を入力して</a:t>
            </a:r>
            <a:b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OK</a:t>
            </a: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を押そう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BC22A20-BF1D-DD45-9D1D-6844556F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23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1F136F-A795-46FB-B88F-F89C3105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ブロックを自作しよう</a:t>
            </a:r>
          </a:p>
        </p:txBody>
      </p:sp>
      <p:pic>
        <p:nvPicPr>
          <p:cNvPr id="5" name="コンテンツ プレースホルダー 4" descr="文字と数字と文字の加工写真&#10;&#10;自動的に生成された説明">
            <a:extLst>
              <a:ext uri="{FF2B5EF4-FFF2-40B4-BE49-F238E27FC236}">
                <a16:creationId xmlns:a16="http://schemas.microsoft.com/office/drawing/2014/main" id="{410C17C5-5112-4C69-BC33-5D940E3DA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9" y="2113864"/>
            <a:ext cx="6151895" cy="4378376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376CE4-9210-421F-82CA-CE1B64C8B48E}"/>
              </a:ext>
            </a:extLst>
          </p:cNvPr>
          <p:cNvSpPr txBox="1"/>
          <p:nvPr/>
        </p:nvSpPr>
        <p:spPr>
          <a:xfrm>
            <a:off x="4172008" y="2586781"/>
            <a:ext cx="4674811" cy="9541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現れた「ベルを鳴らす」の</a:t>
            </a:r>
            <a:endParaRPr kumimoji="1" lang="en-US" altLang="ja-JP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下にブロックを追加しよう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6F0FBF-0DDD-4F3C-9013-BA2600558425}"/>
              </a:ext>
            </a:extLst>
          </p:cNvPr>
          <p:cNvSpPr txBox="1"/>
          <p:nvPr/>
        </p:nvSpPr>
        <p:spPr>
          <a:xfrm>
            <a:off x="4450584" y="5334937"/>
            <a:ext cx="4117657" cy="138499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①ベルを大きくする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②ベルを鳴らす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③ベルを元に戻す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2D1137-332B-0E42-AB54-ED4D50E6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14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2" y="867036"/>
            <a:ext cx="6911839" cy="1049235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ベルをコントロールしよう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B831D2-8E06-48F6-BA66-17352823F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01" y="2088366"/>
            <a:ext cx="7460479" cy="4270767"/>
          </a:xfrm>
        </p:spPr>
        <p:txBody>
          <a:bodyPr>
            <a:noAutofit/>
          </a:bodyPr>
          <a:lstStyle/>
          <a:p>
            <a:r>
              <a:rPr kumimoji="1"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このゲームではベルが順番に鳴って、</a:t>
            </a:r>
            <a:br>
              <a:rPr kumimoji="1" lang="en-US" altLang="ja-JP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それをプレイヤーがまねをするよ</a:t>
            </a:r>
            <a:endParaRPr kumimoji="1" lang="en-US" altLang="ja-JP" sz="28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そのベルは</a:t>
            </a:r>
            <a:r>
              <a:rPr lang="ja-JP" altLang="en-US" sz="28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マスターコントローラー</a:t>
            </a:r>
            <a:r>
              <a:rPr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</a:t>
            </a:r>
            <a:br>
              <a:rPr lang="en-US" altLang="ja-JP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鳴るようにコントロールするんだ</a:t>
            </a:r>
            <a:endParaRPr lang="en-US" altLang="ja-JP" sz="28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28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マスターコントローラー</a:t>
            </a:r>
            <a:r>
              <a:rPr kumimoji="1"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を作る前に、</a:t>
            </a:r>
            <a:br>
              <a:rPr kumimoji="1" lang="en-US" altLang="ja-JP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そこからメッセージを受け取るための</a:t>
            </a:r>
            <a:br>
              <a:rPr kumimoji="1" lang="en-US" altLang="ja-JP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スクリプトを作ろう</a:t>
            </a:r>
          </a:p>
        </p:txBody>
      </p:sp>
      <p:pic>
        <p:nvPicPr>
          <p:cNvPr id="1026" name="Picture 2" descr="ポストのイラスト">
            <a:extLst>
              <a:ext uri="{FF2B5EF4-FFF2-40B4-BE49-F238E27FC236}">
                <a16:creationId xmlns:a16="http://schemas.microsoft.com/office/drawing/2014/main" id="{B8552918-D7BF-43D9-AEC6-34D5CE03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32" y="3898757"/>
            <a:ext cx="1541097" cy="266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6744F1-0555-934A-B98B-290538F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82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84047F-6937-485B-86F6-DCF6743E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804520"/>
            <a:ext cx="8097078" cy="1049235"/>
          </a:xfrm>
        </p:spPr>
        <p:txBody>
          <a:bodyPr>
            <a:noAutofit/>
          </a:bodyPr>
          <a:lstStyle/>
          <a:p>
            <a:r>
              <a:rPr lang="ja-JP" altLang="en-US" sz="44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音遊びゲームを作ってみよう！</a:t>
            </a:r>
          </a:p>
        </p:txBody>
      </p:sp>
      <p:pic>
        <p:nvPicPr>
          <p:cNvPr id="6" name="コンテンツ プレースホルダー 3">
            <a:extLst>
              <a:ext uri="{FF2B5EF4-FFF2-40B4-BE49-F238E27FC236}">
                <a16:creationId xmlns:a16="http://schemas.microsoft.com/office/drawing/2014/main" id="{352F26B2-B332-8543-B991-FF5CE18C4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73" y="1978722"/>
            <a:ext cx="6026255" cy="475126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2E6DFD-3F90-AC42-AE32-6578AC613CB0}"/>
              </a:ext>
            </a:extLst>
          </p:cNvPr>
          <p:cNvSpPr txBox="1"/>
          <p:nvPr/>
        </p:nvSpPr>
        <p:spPr>
          <a:xfrm>
            <a:off x="4242816" y="2865120"/>
            <a:ext cx="4613347" cy="83099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ランダムに鳴るベルを</a:t>
            </a:r>
            <a:b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その通りに押していくゲームだ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F85C36E-AE46-9544-A81A-141954E3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8127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コンテンツ プレースホルダー 9" descr="文字と数字と文字の加工写真&#10;&#10;自動的に生成された説明">
            <a:extLst>
              <a:ext uri="{FF2B5EF4-FFF2-40B4-BE49-F238E27FC236}">
                <a16:creationId xmlns:a16="http://schemas.microsoft.com/office/drawing/2014/main" id="{F94DECB0-AB1F-4247-9764-3B27ABC75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956626"/>
            <a:ext cx="6463364" cy="3358414"/>
          </a:xfr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7FE595BF-15F2-413E-B866-537A1398FE31}"/>
              </a:ext>
            </a:extLst>
          </p:cNvPr>
          <p:cNvSpPr/>
          <p:nvPr/>
        </p:nvSpPr>
        <p:spPr>
          <a:xfrm rot="16200000">
            <a:off x="711971" y="5473525"/>
            <a:ext cx="978408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ブロックを自作しよう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A517BC-DE9B-4AE1-85F7-BA12421953D2}"/>
              </a:ext>
            </a:extLst>
          </p:cNvPr>
          <p:cNvSpPr txBox="1"/>
          <p:nvPr/>
        </p:nvSpPr>
        <p:spPr>
          <a:xfrm>
            <a:off x="3420280" y="3806711"/>
            <a:ext cx="5632280" cy="224676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さらにこのスプリクトを追加して</a:t>
            </a:r>
            <a:b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音が鳴るか確かめてみよう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ここでは「押された」という</a:t>
            </a:r>
            <a:b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メッセージを作っているよ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8C4E21-4AB1-4961-8B91-17BD28A6C78E}"/>
              </a:ext>
            </a:extLst>
          </p:cNvPr>
          <p:cNvSpPr txBox="1"/>
          <p:nvPr/>
        </p:nvSpPr>
        <p:spPr>
          <a:xfrm>
            <a:off x="173255" y="5550317"/>
            <a:ext cx="3070459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ここにさっき作った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スクリプトが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はいるんだ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31D616-E245-4CD5-9AD4-A0D383BBDFFC}"/>
              </a:ext>
            </a:extLst>
          </p:cNvPr>
          <p:cNvSpPr/>
          <p:nvPr/>
        </p:nvSpPr>
        <p:spPr>
          <a:xfrm>
            <a:off x="346509" y="4340994"/>
            <a:ext cx="1665171" cy="817694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69E0CF6-14A2-FA41-B859-D8FE10F8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1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867036"/>
            <a:ext cx="6860404" cy="1049235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ベルをコントロールしよう</a:t>
            </a:r>
          </a:p>
        </p:txBody>
      </p:sp>
      <p:pic>
        <p:nvPicPr>
          <p:cNvPr id="5" name="コンテンツ プレースホルダー 4" descr="文字と数字と文字の加工写真&#10;&#10;自動的に生成された説明">
            <a:extLst>
              <a:ext uri="{FF2B5EF4-FFF2-40B4-BE49-F238E27FC236}">
                <a16:creationId xmlns:a16="http://schemas.microsoft.com/office/drawing/2014/main" id="{A7B6A5DC-B094-4E09-8F64-71A686690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2" y="1916271"/>
            <a:ext cx="6607596" cy="3781885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CE9CDB-F9F3-48F3-AB68-EEC6EC2401CE}"/>
              </a:ext>
            </a:extLst>
          </p:cNvPr>
          <p:cNvSpPr txBox="1"/>
          <p:nvPr/>
        </p:nvSpPr>
        <p:spPr>
          <a:xfrm>
            <a:off x="4572000" y="4192947"/>
            <a:ext cx="4649120" cy="181588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一番上のブロックには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「リモートコントロール」という新しいメッセージを入れよう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BCC25A-9C28-4DC5-86A3-F41B71B61C1C}"/>
              </a:ext>
            </a:extLst>
          </p:cNvPr>
          <p:cNvSpPr txBox="1"/>
          <p:nvPr/>
        </p:nvSpPr>
        <p:spPr>
          <a:xfrm>
            <a:off x="221381" y="6256421"/>
            <a:ext cx="8662737" cy="40011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マスターコントローラーから指示を受け取ってベルを鳴らすスクリプトだ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A0699A-A580-FC49-A6EB-7759DEC1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71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867036"/>
            <a:ext cx="6860404" cy="1049235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ベルをコントロールしよう</a:t>
            </a:r>
          </a:p>
        </p:txBody>
      </p:sp>
      <p:pic>
        <p:nvPicPr>
          <p:cNvPr id="5" name="コンテンツ プレースホルダー 4" descr="絵と文字の加工写真&#10;&#10;自動的に生成された説明">
            <a:extLst>
              <a:ext uri="{FF2B5EF4-FFF2-40B4-BE49-F238E27FC236}">
                <a16:creationId xmlns:a16="http://schemas.microsoft.com/office/drawing/2014/main" id="{90A865CF-A333-437D-9553-9AE503B5B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" r="3531"/>
          <a:stretch/>
        </p:blipFill>
        <p:spPr>
          <a:xfrm>
            <a:off x="77319" y="2008123"/>
            <a:ext cx="4583017" cy="4524879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818575-01C5-4E99-B46E-220061044627}"/>
              </a:ext>
            </a:extLst>
          </p:cNvPr>
          <p:cNvSpPr txBox="1"/>
          <p:nvPr/>
        </p:nvSpPr>
        <p:spPr>
          <a:xfrm>
            <a:off x="4572000" y="2090172"/>
            <a:ext cx="4483664" cy="224676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これでベルのスクリプトは</a:t>
            </a:r>
            <a:b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完成だ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ベルを複製する前にこの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２つも組み込んでおこう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E9E3A52-7460-914A-B4B0-AB649FA0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686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7BE5216-2E5B-4137-A410-F5B8D2B00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318" y="1916271"/>
            <a:ext cx="8221363" cy="4613275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C58B9D-D613-443F-82BB-7B0FC62117ED}"/>
              </a:ext>
            </a:extLst>
          </p:cNvPr>
          <p:cNvSpPr/>
          <p:nvPr/>
        </p:nvSpPr>
        <p:spPr>
          <a:xfrm rot="2035873">
            <a:off x="4568344" y="4383684"/>
            <a:ext cx="1561791" cy="8876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867036"/>
            <a:ext cx="6860404" cy="1049235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４つのベル</a:t>
            </a:r>
            <a:endParaRPr kumimoji="1" lang="ja-JP" altLang="en-US" sz="4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91EE23-14FF-47AE-934A-EE3E127881DC}"/>
              </a:ext>
            </a:extLst>
          </p:cNvPr>
          <p:cNvSpPr txBox="1"/>
          <p:nvPr/>
        </p:nvSpPr>
        <p:spPr>
          <a:xfrm>
            <a:off x="1885949" y="3305625"/>
            <a:ext cx="3680461" cy="18158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できたスプライト右クリックして複製をしよう</a:t>
            </a:r>
            <a:b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4</a:t>
            </a: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つ分のベルを作ろう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C0AC9B-3C1D-48B0-8429-4BB1056E40DF}"/>
              </a:ext>
            </a:extLst>
          </p:cNvPr>
          <p:cNvSpPr/>
          <p:nvPr/>
        </p:nvSpPr>
        <p:spPr>
          <a:xfrm>
            <a:off x="5966460" y="5285750"/>
            <a:ext cx="1074420" cy="4635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89E9A6-65A0-F541-9720-91DBC307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612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867036"/>
            <a:ext cx="6860404" cy="1049235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４つのベル</a:t>
            </a:r>
            <a:endParaRPr kumimoji="1" lang="ja-JP" altLang="en-US" sz="4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7484BC6-863C-4990-B341-C8831B9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796" y="2016124"/>
            <a:ext cx="8058407" cy="452183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7F6230-6594-4370-8E07-1DCF5C848A24}"/>
              </a:ext>
            </a:extLst>
          </p:cNvPr>
          <p:cNvSpPr/>
          <p:nvPr/>
        </p:nvSpPr>
        <p:spPr>
          <a:xfrm>
            <a:off x="5680710" y="2926080"/>
            <a:ext cx="2920493" cy="3611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09E7C7B-0117-4010-8DBA-D6490CD04A95}"/>
              </a:ext>
            </a:extLst>
          </p:cNvPr>
          <p:cNvSpPr txBox="1"/>
          <p:nvPr/>
        </p:nvSpPr>
        <p:spPr>
          <a:xfrm>
            <a:off x="822960" y="3429000"/>
            <a:ext cx="4754880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４つベルが表示されていれば</a:t>
            </a: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OK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順番に並べてみよう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292B75B-85FA-DF44-A902-7E0FC860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676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867036"/>
            <a:ext cx="6860404" cy="1049235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ベルをコントロールしよう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B831D2-8E06-48F6-BA66-17352823F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このままだと全部同じベルだ</a:t>
            </a:r>
            <a:endParaRPr kumimoji="1" lang="en-US" altLang="ja-JP" sz="36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変数に違う数を入れて違いが</a:t>
            </a:r>
            <a:br>
              <a:rPr lang="en-US" altLang="ja-JP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分かるようにしよう</a:t>
            </a:r>
            <a:endParaRPr kumimoji="1" lang="ja-JP" altLang="en-US" sz="36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2050" name="Picture 2" descr="リクルートスーツを着た就活生たちのイラスト（コピペ）">
            <a:extLst>
              <a:ext uri="{FF2B5EF4-FFF2-40B4-BE49-F238E27FC236}">
                <a16:creationId xmlns:a16="http://schemas.microsoft.com/office/drawing/2014/main" id="{E92C45C1-012A-4CA2-A1B4-F3612134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1" y="4055843"/>
            <a:ext cx="2815154" cy="281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BE51AEB-98BB-4B50-948F-6944B6113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169" y="4042846"/>
            <a:ext cx="2815154" cy="281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矢印 4">
            <a:extLst>
              <a:ext uri="{FF2B5EF4-FFF2-40B4-BE49-F238E27FC236}">
                <a16:creationId xmlns:a16="http://schemas.microsoft.com/office/drawing/2014/main" id="{9658DA60-0049-463A-9ACA-E4CD79DAE40C}"/>
              </a:ext>
            </a:extLst>
          </p:cNvPr>
          <p:cNvSpPr/>
          <p:nvPr/>
        </p:nvSpPr>
        <p:spPr>
          <a:xfrm>
            <a:off x="3495555" y="4804260"/>
            <a:ext cx="2302934" cy="10272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3A2EAC-4E51-1546-AD57-BD985468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67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867036"/>
            <a:ext cx="6860404" cy="1049235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４つのベル</a:t>
            </a:r>
            <a:endParaRPr kumimoji="1" lang="ja-JP" altLang="en-US" sz="4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コンテンツ プレースホルダー 4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8B283570-B1A5-4453-8A65-898859A6D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2" y="2499280"/>
            <a:ext cx="4719663" cy="4164409"/>
          </a:xfrm>
        </p:spPr>
      </p:pic>
      <p:pic>
        <p:nvPicPr>
          <p:cNvPr id="7" name="図 6" descr="絵と文字の加工写真&#10;&#10;自動的に生成された説明">
            <a:extLst>
              <a:ext uri="{FF2B5EF4-FFF2-40B4-BE49-F238E27FC236}">
                <a16:creationId xmlns:a16="http://schemas.microsoft.com/office/drawing/2014/main" id="{BCD55CC3-162D-4556-A189-AF3D280EE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581" y="2499281"/>
            <a:ext cx="4858428" cy="25149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2FC6C5-CC38-456E-9245-6D502FDAF501}"/>
              </a:ext>
            </a:extLst>
          </p:cNvPr>
          <p:cNvSpPr txBox="1"/>
          <p:nvPr/>
        </p:nvSpPr>
        <p:spPr>
          <a:xfrm>
            <a:off x="1165860" y="2023110"/>
            <a:ext cx="699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Bell2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のスクリプトは下の２つを変えよう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A1FECB1-C2CA-41F0-8B00-F0620E1FF4B3}"/>
              </a:ext>
            </a:extLst>
          </p:cNvPr>
          <p:cNvSpPr/>
          <p:nvPr/>
        </p:nvSpPr>
        <p:spPr>
          <a:xfrm>
            <a:off x="2143124" y="3703320"/>
            <a:ext cx="862965" cy="15430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86DF19-DDD4-4344-8815-DB799750AFA7}"/>
              </a:ext>
            </a:extLst>
          </p:cNvPr>
          <p:cNvSpPr/>
          <p:nvPr/>
        </p:nvSpPr>
        <p:spPr>
          <a:xfrm>
            <a:off x="4206240" y="2823210"/>
            <a:ext cx="1497182" cy="4914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帽子 が含まれている画像&#10;&#10;自動的に生成された説明">
            <a:extLst>
              <a:ext uri="{FF2B5EF4-FFF2-40B4-BE49-F238E27FC236}">
                <a16:creationId xmlns:a16="http://schemas.microsoft.com/office/drawing/2014/main" id="{92FAA022-F219-445F-9EB0-078FC20F8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8" y="1312228"/>
            <a:ext cx="1019317" cy="113363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33A2FFF-CB40-424C-8173-10D26032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62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D4D9768C-3728-4BA1-AF7C-9E157266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2" y="2613579"/>
            <a:ext cx="4734586" cy="414395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867036"/>
            <a:ext cx="6860404" cy="1049235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４つのベル</a:t>
            </a:r>
            <a:endParaRPr kumimoji="1" lang="ja-JP" altLang="en-US" sz="4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2FC6C5-CC38-456E-9245-6D502FDAF501}"/>
              </a:ext>
            </a:extLst>
          </p:cNvPr>
          <p:cNvSpPr txBox="1"/>
          <p:nvPr/>
        </p:nvSpPr>
        <p:spPr>
          <a:xfrm>
            <a:off x="1165860" y="2023110"/>
            <a:ext cx="699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Bell3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のスクリプトは下の２つを変えよう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A1FECB1-C2CA-41F0-8B00-F0620E1FF4B3}"/>
              </a:ext>
            </a:extLst>
          </p:cNvPr>
          <p:cNvSpPr/>
          <p:nvPr/>
        </p:nvSpPr>
        <p:spPr>
          <a:xfrm>
            <a:off x="2162130" y="3897630"/>
            <a:ext cx="843960" cy="1551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4" name="図 3" descr="帽子 が含まれている画像&#10;&#10;自動的に生成された説明">
            <a:extLst>
              <a:ext uri="{FF2B5EF4-FFF2-40B4-BE49-F238E27FC236}">
                <a16:creationId xmlns:a16="http://schemas.microsoft.com/office/drawing/2014/main" id="{D19931EA-35E7-43A7-9806-16A124A56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2" y="1302702"/>
            <a:ext cx="1066949" cy="1143160"/>
          </a:xfrm>
          <a:prstGeom prst="rect">
            <a:avLst/>
          </a:prstGeom>
        </p:spPr>
      </p:pic>
      <p:pic>
        <p:nvPicPr>
          <p:cNvPr id="17" name="図 16" descr="文字と数字と文字の加工写真&#10;&#10;自動的に生成された説明">
            <a:extLst>
              <a:ext uri="{FF2B5EF4-FFF2-40B4-BE49-F238E27FC236}">
                <a16:creationId xmlns:a16="http://schemas.microsoft.com/office/drawing/2014/main" id="{946A86BD-6B1F-49D7-9FDF-703EE0A9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94" y="2613579"/>
            <a:ext cx="4867954" cy="2572109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474CEC3-0D95-4555-B7A2-B153FFC3DA19}"/>
              </a:ext>
            </a:extLst>
          </p:cNvPr>
          <p:cNvSpPr/>
          <p:nvPr/>
        </p:nvSpPr>
        <p:spPr>
          <a:xfrm>
            <a:off x="4263390" y="3051810"/>
            <a:ext cx="1531620" cy="5232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1284D22-0420-5749-A55A-80669F70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0748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コンテンツ プレースホルダー 12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D6D5823F-6730-4037-8A01-96AC26E58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1" y="2541326"/>
            <a:ext cx="4635887" cy="4099504"/>
          </a:xfrm>
        </p:spPr>
      </p:pic>
      <p:pic>
        <p:nvPicPr>
          <p:cNvPr id="15" name="図 14" descr="文字と数字と文字の加工写真&#10;&#10;自動的に生成された説明">
            <a:extLst>
              <a:ext uri="{FF2B5EF4-FFF2-40B4-BE49-F238E27FC236}">
                <a16:creationId xmlns:a16="http://schemas.microsoft.com/office/drawing/2014/main" id="{3D218327-26E0-42DE-BE65-2B7C741E5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14" y="2541326"/>
            <a:ext cx="4839375" cy="253400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2400889-B093-4EDF-A0E9-D058AFEC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867036"/>
            <a:ext cx="6860404" cy="1049235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４つのベル</a:t>
            </a:r>
            <a:endParaRPr kumimoji="1" lang="ja-JP" altLang="en-US" sz="4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2FC6C5-CC38-456E-9245-6D502FDAF501}"/>
              </a:ext>
            </a:extLst>
          </p:cNvPr>
          <p:cNvSpPr txBox="1"/>
          <p:nvPr/>
        </p:nvSpPr>
        <p:spPr>
          <a:xfrm>
            <a:off x="1165860" y="2023110"/>
            <a:ext cx="699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Bell4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のスクリプトは下の２つを変えよう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A1FECB1-C2CA-41F0-8B00-F0620E1FF4B3}"/>
              </a:ext>
            </a:extLst>
          </p:cNvPr>
          <p:cNvSpPr/>
          <p:nvPr/>
        </p:nvSpPr>
        <p:spPr>
          <a:xfrm>
            <a:off x="2143124" y="3783330"/>
            <a:ext cx="782955" cy="14401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86DF19-DDD4-4344-8815-DB799750AFA7}"/>
              </a:ext>
            </a:extLst>
          </p:cNvPr>
          <p:cNvSpPr/>
          <p:nvPr/>
        </p:nvSpPr>
        <p:spPr>
          <a:xfrm>
            <a:off x="4206240" y="2846070"/>
            <a:ext cx="1497182" cy="4914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4" name="図 3" descr="帽子 が含まれている画像&#10;&#10;自動的に生成された説明">
            <a:extLst>
              <a:ext uri="{FF2B5EF4-FFF2-40B4-BE49-F238E27FC236}">
                <a16:creationId xmlns:a16="http://schemas.microsoft.com/office/drawing/2014/main" id="{961601B7-C5A8-44F9-8FED-A9C180D5E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2" y="1391653"/>
            <a:ext cx="971686" cy="1047896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10F0D8B-C3A1-C647-BE13-A0576FA3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442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E79D0D-4CAD-4E90-827B-15948983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４つのベル</a:t>
            </a:r>
            <a:endParaRPr kumimoji="1" lang="ja-JP" altLang="en-US" sz="4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EB4DDC3-D515-4432-AAB1-955386A2C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43" y="2016124"/>
            <a:ext cx="5740427" cy="458393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EB28256-7002-40BD-B4E6-77AFA9D30DA4}"/>
              </a:ext>
            </a:extLst>
          </p:cNvPr>
          <p:cNvSpPr txBox="1"/>
          <p:nvPr/>
        </p:nvSpPr>
        <p:spPr>
          <a:xfrm>
            <a:off x="4337105" y="2932092"/>
            <a:ext cx="4615152" cy="138499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完成したらキーを押して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実行してみよう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違う色、違う音なら成功だ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8234D07-9C88-BF4B-9BAA-6CF2FC45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86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EEE89-8982-4BD7-B4C9-FF2E28A8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45" y="867036"/>
            <a:ext cx="7100434" cy="1049235"/>
          </a:xfrm>
        </p:spPr>
        <p:txBody>
          <a:bodyPr>
            <a:noAutofit/>
          </a:bodyPr>
          <a:lstStyle/>
          <a:p>
            <a:r>
              <a:rPr kumimoji="1" lang="en-US" altLang="ja-JP" sz="4400" b="1" cap="none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Scratch</a:t>
            </a:r>
            <a:r>
              <a:rPr kumimoji="1" lang="ja-JP" altLang="en-US" sz="44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を新規で開こう！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8CCD74F-990E-423F-B4A1-5475C49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860" y="1916271"/>
            <a:ext cx="6270603" cy="479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8EC3EF-B0EC-4CE9-962F-56A8D74AB2BB}"/>
              </a:ext>
            </a:extLst>
          </p:cNvPr>
          <p:cNvSpPr/>
          <p:nvPr/>
        </p:nvSpPr>
        <p:spPr>
          <a:xfrm>
            <a:off x="2160104" y="2570922"/>
            <a:ext cx="662609" cy="265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矢印: 上 5">
            <a:extLst>
              <a:ext uri="{FF2B5EF4-FFF2-40B4-BE49-F238E27FC236}">
                <a16:creationId xmlns:a16="http://schemas.microsoft.com/office/drawing/2014/main" id="{CE69584B-26F9-4A2C-BFB4-36D9152AFC9F}"/>
              </a:ext>
            </a:extLst>
          </p:cNvPr>
          <p:cNvSpPr/>
          <p:nvPr/>
        </p:nvSpPr>
        <p:spPr>
          <a:xfrm>
            <a:off x="2195285" y="2965506"/>
            <a:ext cx="556591" cy="7716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D920BC-00A2-4FEC-A63C-16E86938EAD8}"/>
              </a:ext>
            </a:extLst>
          </p:cNvPr>
          <p:cNvSpPr txBox="1"/>
          <p:nvPr/>
        </p:nvSpPr>
        <p:spPr>
          <a:xfrm>
            <a:off x="2045411" y="3458586"/>
            <a:ext cx="4293706" cy="4001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ファイルから新規をクリックしよう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529554B-B625-244D-82EF-AF06CD65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544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マスターコントローラーを作ろう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354621-4A29-4C45-A207-FFC3020D2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4037747"/>
          </a:xfrm>
        </p:spPr>
        <p:txBody>
          <a:bodyPr>
            <a:normAutofit fontScale="92500"/>
          </a:bodyPr>
          <a:lstStyle/>
          <a:p>
            <a:r>
              <a:rPr lang="ja-JP" altLang="en-US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いよいよこのゲームの頭脳になる</a:t>
            </a:r>
            <a:br>
              <a:rPr lang="en-US" altLang="ja-JP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スクリプトだ</a:t>
            </a:r>
            <a:endParaRPr lang="en-US" altLang="ja-JP" sz="2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ベルを鳴らす以外にも仕事があるよ</a:t>
            </a:r>
            <a:endParaRPr kumimoji="1" lang="en-US" altLang="ja-JP" sz="2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ベルを鳴らす順番を決めたり、</a:t>
            </a:r>
            <a:br>
              <a:rPr lang="en-US" altLang="ja-JP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プレイヤーが正しいベルを鳴らして</a:t>
            </a:r>
            <a:br>
              <a:rPr lang="en-US" altLang="ja-JP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いるかをチェックしたりするんだ</a:t>
            </a:r>
            <a:endParaRPr lang="en-US" altLang="ja-JP" sz="2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2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ここでは６つのスクリプトの塊を作るよ</a:t>
            </a:r>
            <a:endParaRPr kumimoji="1" lang="en-US" altLang="ja-JP" sz="28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3C2917-88C1-194F-A17B-A9FD33D83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02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マスターコントローラーを作ろう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3C7E266-AC02-4304-88CA-D15827054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899" y="1979485"/>
            <a:ext cx="7133901" cy="46597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872C73-8D97-4394-84D9-C98131D1D104}"/>
              </a:ext>
            </a:extLst>
          </p:cNvPr>
          <p:cNvSpPr/>
          <p:nvPr/>
        </p:nvSpPr>
        <p:spPr>
          <a:xfrm>
            <a:off x="7543801" y="5004246"/>
            <a:ext cx="538000" cy="121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B50B9C-2343-4DBC-916C-740F9E3D9AB9}"/>
              </a:ext>
            </a:extLst>
          </p:cNvPr>
          <p:cNvSpPr txBox="1"/>
          <p:nvPr/>
        </p:nvSpPr>
        <p:spPr>
          <a:xfrm>
            <a:off x="3543300" y="4275068"/>
            <a:ext cx="4000500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マスターコントローラーは</a:t>
            </a:r>
            <a:b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ステージに作ろう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575296-1382-1644-AFC5-EE8E9A38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4671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マスターコントローラーを作ろう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E05D8BE2-3E50-4ED6-8FAB-B33E9EAE3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54" y="1979484"/>
            <a:ext cx="7215492" cy="471304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9996E6A-D92D-408A-8A6C-BE0D28EBD68B}"/>
              </a:ext>
            </a:extLst>
          </p:cNvPr>
          <p:cNvSpPr/>
          <p:nvPr/>
        </p:nvSpPr>
        <p:spPr>
          <a:xfrm>
            <a:off x="1291590" y="4812030"/>
            <a:ext cx="880110" cy="2857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278018-A94F-4D59-978E-EBA09E99E1BB}"/>
              </a:ext>
            </a:extLst>
          </p:cNvPr>
          <p:cNvSpPr txBox="1"/>
          <p:nvPr/>
        </p:nvSpPr>
        <p:spPr>
          <a:xfrm>
            <a:off x="2034540" y="3891915"/>
            <a:ext cx="376047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まずベルを鳴らす順番を表示するリストを作ろう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3A9DA2-D221-AB47-8A56-356F1C12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773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マスターコントローラーを作ろう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9A48F95-2ADD-40E0-8D10-A30B79194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525" y="2016124"/>
            <a:ext cx="6998322" cy="457118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FE7969-6BCE-4442-8665-2D7BCBDD752F}"/>
              </a:ext>
            </a:extLst>
          </p:cNvPr>
          <p:cNvSpPr txBox="1"/>
          <p:nvPr/>
        </p:nvSpPr>
        <p:spPr>
          <a:xfrm>
            <a:off x="4646295" y="5017770"/>
            <a:ext cx="3800475" cy="9541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「ベルの順番」と入力して</a:t>
            </a:r>
            <a: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OK</a:t>
            </a: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を押そう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6F26649-2BEF-9D4F-8273-2F27E933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610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マスターコントローラーを作ろう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09FC623-C47B-440D-9500-3FA0C7E62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34" y="2141299"/>
            <a:ext cx="8583132" cy="43692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1052BDA-33DE-407C-8485-39F0BE0229BC}"/>
              </a:ext>
            </a:extLst>
          </p:cNvPr>
          <p:cNvSpPr/>
          <p:nvPr/>
        </p:nvSpPr>
        <p:spPr>
          <a:xfrm>
            <a:off x="4614864" y="3045390"/>
            <a:ext cx="960120" cy="1807026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0B1A4C-5421-41C3-A26B-A3E96FA0CB0A}"/>
              </a:ext>
            </a:extLst>
          </p:cNvPr>
          <p:cNvSpPr txBox="1"/>
          <p:nvPr/>
        </p:nvSpPr>
        <p:spPr>
          <a:xfrm>
            <a:off x="1357314" y="3198167"/>
            <a:ext cx="325755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リストが表示されるよ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CB9593-42DD-4E40-8D7B-A23027CC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9609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コンテンツ プレースホルダー 18" descr="文字と数字と文字の加工写真&#10;&#10;自動的に生成された説明">
            <a:extLst>
              <a:ext uri="{FF2B5EF4-FFF2-40B4-BE49-F238E27FC236}">
                <a16:creationId xmlns:a16="http://schemas.microsoft.com/office/drawing/2014/main" id="{06A808EC-B6D5-46B2-B9E2-AD07AB551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5" y="2016124"/>
            <a:ext cx="6810986" cy="4750435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１つめのスクリプト</a:t>
            </a:r>
            <a:endParaRPr kumimoji="1" lang="ja-JP" altLang="en-US" sz="40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92752A2-007B-4FEF-BE54-39EE861C8DEB}"/>
              </a:ext>
            </a:extLst>
          </p:cNvPr>
          <p:cNvSpPr txBox="1"/>
          <p:nvPr/>
        </p:nvSpPr>
        <p:spPr>
          <a:xfrm>
            <a:off x="4230478" y="1994128"/>
            <a:ext cx="4781320" cy="267765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ベルに指示を出すスクリプトだ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「順番に鳴らす」というブロック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と「カウント」という変数を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作っているよ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難しいと思ったときは周りの人に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聞いたり色をヒントに探したり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してみよう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2D8886-054B-A74A-91FC-55001994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577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２つめのスクリプト</a:t>
            </a:r>
          </a:p>
        </p:txBody>
      </p:sp>
      <p:pic>
        <p:nvPicPr>
          <p:cNvPr id="5" name="コンテンツ プレースホルダー 4" descr="電車, 記号, 駐車 が含まれている画像&#10;&#10;自動的に生成された説明">
            <a:extLst>
              <a:ext uri="{FF2B5EF4-FFF2-40B4-BE49-F238E27FC236}">
                <a16:creationId xmlns:a16="http://schemas.microsoft.com/office/drawing/2014/main" id="{4322EDB1-3F21-4D3A-BC54-52E25A9D5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3" y="2607597"/>
            <a:ext cx="5725324" cy="2753109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AC9068-4D61-4DAE-A684-F3A478FDE9A3}"/>
              </a:ext>
            </a:extLst>
          </p:cNvPr>
          <p:cNvSpPr txBox="1"/>
          <p:nvPr/>
        </p:nvSpPr>
        <p:spPr>
          <a:xfrm>
            <a:off x="3955055" y="2031223"/>
            <a:ext cx="4868905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プレイヤーが正しく鳴らした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回数を記録するために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「プレイヤーを待つ」ブロックと「当たった回数」の変数を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作っているよ</a:t>
            </a:r>
          </a:p>
        </p:txBody>
      </p:sp>
      <p:pic>
        <p:nvPicPr>
          <p:cNvPr id="7" name="図 6" descr="文字と数字と文字の加工写真&#10;&#10;自動的に生成された説明">
            <a:extLst>
              <a:ext uri="{FF2B5EF4-FFF2-40B4-BE49-F238E27FC236}">
                <a16:creationId xmlns:a16="http://schemas.microsoft.com/office/drawing/2014/main" id="{3E56E582-22C6-4018-844F-9373E469C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58" y="4085683"/>
            <a:ext cx="2713801" cy="260131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6AB21CF-B437-4B03-9E06-A142BB7E6D9A}"/>
              </a:ext>
            </a:extLst>
          </p:cNvPr>
          <p:cNvSpPr txBox="1"/>
          <p:nvPr/>
        </p:nvSpPr>
        <p:spPr>
          <a:xfrm>
            <a:off x="521590" y="5830653"/>
            <a:ext cx="5428887" cy="83099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「カウント」と「当たった回数」の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２つの変数のチェックも外しておこう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6DBD6E6-C7EC-434B-AC91-F009689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300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３つめのスクリプト</a:t>
            </a:r>
          </a:p>
        </p:txBody>
      </p:sp>
      <p:pic>
        <p:nvPicPr>
          <p:cNvPr id="5" name="コンテンツ プレースホルダー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C64D0012-8293-4782-B90F-C2F039731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4" y="1604644"/>
            <a:ext cx="5811164" cy="5139056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E99B1B0-58FE-41D0-99ED-B4FB459310BA}"/>
              </a:ext>
            </a:extLst>
          </p:cNvPr>
          <p:cNvSpPr txBox="1"/>
          <p:nvPr/>
        </p:nvSpPr>
        <p:spPr>
          <a:xfrm>
            <a:off x="3784462" y="1604644"/>
            <a:ext cx="5255394" cy="30469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最も重要なスクリプトだ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これを作って実行すると</a:t>
            </a:r>
            <a:b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一回だけしか反応しないね</a:t>
            </a:r>
            <a:b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もう少し追加してみよう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完成まであともう少しだ！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870B2CA-4328-436B-B804-9B2F6972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67" y="4347920"/>
            <a:ext cx="1863503" cy="253537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6EC4CD1-21BB-4FD6-A7D6-0A11F1481CC4}"/>
              </a:ext>
            </a:extLst>
          </p:cNvPr>
          <p:cNvSpPr/>
          <p:nvPr/>
        </p:nvSpPr>
        <p:spPr>
          <a:xfrm>
            <a:off x="327259" y="5265019"/>
            <a:ext cx="1607419" cy="1126156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" name="矢印: 左 3">
            <a:extLst>
              <a:ext uri="{FF2B5EF4-FFF2-40B4-BE49-F238E27FC236}">
                <a16:creationId xmlns:a16="http://schemas.microsoft.com/office/drawing/2014/main" id="{3140E040-0BB6-4778-B50F-D727102B702C}"/>
              </a:ext>
            </a:extLst>
          </p:cNvPr>
          <p:cNvSpPr/>
          <p:nvPr/>
        </p:nvSpPr>
        <p:spPr>
          <a:xfrm>
            <a:off x="2082038" y="5515276"/>
            <a:ext cx="1414913" cy="625642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6B3B3E-DBA7-44CB-816E-F56E8C54A206}"/>
              </a:ext>
            </a:extLst>
          </p:cNvPr>
          <p:cNvSpPr txBox="1"/>
          <p:nvPr/>
        </p:nvSpPr>
        <p:spPr>
          <a:xfrm>
            <a:off x="2602637" y="5351043"/>
            <a:ext cx="3924545" cy="95410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ここにもさっき作った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スクリプトがあるね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E410D88-832F-CB46-BCA2-2E9BF0E1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31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 descr="白いバックグラウンドのスクリーンショット&#10;&#10;自動的に生成された説明">
            <a:extLst>
              <a:ext uri="{FF2B5EF4-FFF2-40B4-BE49-F238E27FC236}">
                <a16:creationId xmlns:a16="http://schemas.microsoft.com/office/drawing/2014/main" id="{BCA8B748-0E3B-4602-852A-BDE65E428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8" y="2016124"/>
            <a:ext cx="8321510" cy="468553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４つめのスクリプト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19FAE0C-A33D-44CC-ACAD-DC7FE48C8F3B}"/>
              </a:ext>
            </a:extLst>
          </p:cNvPr>
          <p:cNvSpPr txBox="1"/>
          <p:nvPr/>
        </p:nvSpPr>
        <p:spPr>
          <a:xfrm>
            <a:off x="3990975" y="5783163"/>
            <a:ext cx="5097780" cy="83099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ここでは「ゲームオーバー」という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メッセージを作っているよ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C8F0797-9D64-B040-B7CD-AB01AC4EEE9C}"/>
              </a:ext>
            </a:extLst>
          </p:cNvPr>
          <p:cNvSpPr txBox="1"/>
          <p:nvPr/>
        </p:nvSpPr>
        <p:spPr>
          <a:xfrm>
            <a:off x="5157978" y="2044005"/>
            <a:ext cx="3582162" cy="138499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ここで続けるか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ゲームオーバーかの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判定を行うんだ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22EAB6-2640-C64D-A70D-EC2B2C70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61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５つめのスクリプト</a:t>
            </a:r>
          </a:p>
        </p:txBody>
      </p:sp>
      <p:pic>
        <p:nvPicPr>
          <p:cNvPr id="10" name="コンテンツ プレースホルダー 9" descr="文字が書かれているスクリーンショット&#10;&#10;自動的に生成された説明">
            <a:extLst>
              <a:ext uri="{FF2B5EF4-FFF2-40B4-BE49-F238E27FC236}">
                <a16:creationId xmlns:a16="http://schemas.microsoft.com/office/drawing/2014/main" id="{BB995D1F-AA0A-4815-B2BC-BEDF6131B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" y="2016124"/>
            <a:ext cx="4776251" cy="3545079"/>
          </a:xfr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BA93032-85F0-46AC-BAAB-9AC7F0A6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91" y="3241424"/>
            <a:ext cx="3931920" cy="2319779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F286342-739A-4F13-B1C4-772D9A7C8E39}"/>
              </a:ext>
            </a:extLst>
          </p:cNvPr>
          <p:cNvSpPr txBox="1"/>
          <p:nvPr/>
        </p:nvSpPr>
        <p:spPr>
          <a:xfrm>
            <a:off x="4572000" y="5723572"/>
            <a:ext cx="4326255" cy="83099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背景は自分でゲームオーバー</a:t>
            </a:r>
            <a:b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画面を書いてみよう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44761EF-C2D4-4DF0-ADD2-9CE6A0ABEB0E}"/>
              </a:ext>
            </a:extLst>
          </p:cNvPr>
          <p:cNvSpPr/>
          <p:nvPr/>
        </p:nvSpPr>
        <p:spPr>
          <a:xfrm>
            <a:off x="845820" y="2937510"/>
            <a:ext cx="1268730" cy="6629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06D2086-5B55-4DC5-B171-140B148655E8}"/>
              </a:ext>
            </a:extLst>
          </p:cNvPr>
          <p:cNvSpPr/>
          <p:nvPr/>
        </p:nvSpPr>
        <p:spPr>
          <a:xfrm>
            <a:off x="1303020" y="4171950"/>
            <a:ext cx="2183130" cy="5486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E15A71-8703-46F3-98FA-8C42E4167C49}"/>
              </a:ext>
            </a:extLst>
          </p:cNvPr>
          <p:cNvSpPr txBox="1"/>
          <p:nvPr/>
        </p:nvSpPr>
        <p:spPr>
          <a:xfrm>
            <a:off x="5047850" y="2132091"/>
            <a:ext cx="3734602" cy="83099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いよいよゲームオーバーの画面だ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030B56-E2BB-F745-A239-12219EBE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3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716B8F-359C-47B0-A849-E5FDFC8B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8" y="840414"/>
            <a:ext cx="6571343" cy="10492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4282C60D-A768-4CBC-8644-EA829C350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503" y="2016124"/>
            <a:ext cx="6770994" cy="4672617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BA8C3AC-727F-485E-967E-415422200737}"/>
              </a:ext>
            </a:extLst>
          </p:cNvPr>
          <p:cNvSpPr/>
          <p:nvPr/>
        </p:nvSpPr>
        <p:spPr>
          <a:xfrm>
            <a:off x="7500730" y="6294783"/>
            <a:ext cx="356941" cy="393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A3AD2D5-31AE-4CA2-8D18-421F8A4F9310}"/>
              </a:ext>
            </a:extLst>
          </p:cNvPr>
          <p:cNvSpPr/>
          <p:nvPr/>
        </p:nvSpPr>
        <p:spPr>
          <a:xfrm>
            <a:off x="6626087" y="6294783"/>
            <a:ext cx="774817" cy="3939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99E768E-FB7C-4034-8E1F-7477395038E1}"/>
              </a:ext>
            </a:extLst>
          </p:cNvPr>
          <p:cNvSpPr txBox="1"/>
          <p:nvPr/>
        </p:nvSpPr>
        <p:spPr>
          <a:xfrm>
            <a:off x="3289634" y="6260929"/>
            <a:ext cx="3723861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まずは背景を設定しよう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3079D21-3A47-3446-9956-D1A6991B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7718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5604DC07-2B25-4F02-8642-6E920B155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790" y="2016124"/>
            <a:ext cx="7360420" cy="464756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５つめのスクリプト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589AE92-AC1C-4A2B-91A7-B0ADB27C2019}"/>
              </a:ext>
            </a:extLst>
          </p:cNvPr>
          <p:cNvSpPr/>
          <p:nvPr/>
        </p:nvSpPr>
        <p:spPr>
          <a:xfrm>
            <a:off x="1743074" y="2592912"/>
            <a:ext cx="782955" cy="5160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BA13B8-6512-4768-B2EE-2C2ECAF5591B}"/>
              </a:ext>
            </a:extLst>
          </p:cNvPr>
          <p:cNvSpPr txBox="1"/>
          <p:nvPr/>
        </p:nvSpPr>
        <p:spPr>
          <a:xfrm>
            <a:off x="2134551" y="3932216"/>
            <a:ext cx="3809049" cy="9541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「音」から好きな音を</a:t>
            </a:r>
            <a:b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選んで変えてみよう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3CE7518-D4E9-4442-B5FA-75D477AC4648}"/>
              </a:ext>
            </a:extLst>
          </p:cNvPr>
          <p:cNvSpPr/>
          <p:nvPr/>
        </p:nvSpPr>
        <p:spPr>
          <a:xfrm>
            <a:off x="1085850" y="6053480"/>
            <a:ext cx="1154430" cy="7725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8A8338E-CA64-A048-B10F-F56792E5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8248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C96DB728-4935-42DD-A4AD-EB36183BE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1991741"/>
            <a:ext cx="5372100" cy="4695978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最後</a:t>
            </a:r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のスクリプト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94A419A-298E-484E-BBB6-A09ACAB23A0B}"/>
              </a:ext>
            </a:extLst>
          </p:cNvPr>
          <p:cNvSpPr txBox="1"/>
          <p:nvPr/>
        </p:nvSpPr>
        <p:spPr>
          <a:xfrm>
            <a:off x="5959594" y="1540536"/>
            <a:ext cx="2790062" cy="310854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ゲームクリア</a:t>
            </a:r>
            <a:b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画面に飛ばす</a:t>
            </a:r>
            <a:b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スクリプトだ</a:t>
            </a:r>
            <a:endParaRPr kumimoji="1" lang="en-US" altLang="ja-JP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ゲームオーバー</a:t>
            </a:r>
            <a:b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と同じように</a:t>
            </a:r>
            <a:br>
              <a:rPr kumimoji="1" lang="en-US" altLang="ja-JP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作ってみよう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319E23-A2D0-0B40-ABA4-1AF31933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52" y="4649079"/>
            <a:ext cx="2433346" cy="2208921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6014160-F796-7548-9FB3-D3D01E90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058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15F6B-1C2C-49E8-B29D-5107CC82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804520"/>
            <a:ext cx="786384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最後のスクリプト</a:t>
            </a:r>
          </a:p>
        </p:txBody>
      </p:sp>
      <p:pic>
        <p:nvPicPr>
          <p:cNvPr id="5" name="コンテンツ プレースホルダー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D717CC1-D9C9-47D7-90D7-B567DBA79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4" y="2016124"/>
            <a:ext cx="4849646" cy="4689953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B06CC4-E949-4A9C-878F-0A765DA2943E}"/>
              </a:ext>
            </a:extLst>
          </p:cNvPr>
          <p:cNvSpPr/>
          <p:nvPr/>
        </p:nvSpPr>
        <p:spPr>
          <a:xfrm>
            <a:off x="270994" y="5929162"/>
            <a:ext cx="2312186" cy="6888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A64AE6-D712-4C0E-AD48-54D1160B6D28}"/>
              </a:ext>
            </a:extLst>
          </p:cNvPr>
          <p:cNvSpPr txBox="1"/>
          <p:nvPr/>
        </p:nvSpPr>
        <p:spPr>
          <a:xfrm>
            <a:off x="3941064" y="2715006"/>
            <a:ext cx="4300728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最後にゲームクリアを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このスクリプトの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一番下において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……</a:t>
            </a:r>
            <a:endParaRPr kumimoji="1" lang="ja-JP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20FC75-602E-2C4C-A72F-28A7238E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202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D774F59-B715-BB44-8664-C02E15D26763}"/>
              </a:ext>
            </a:extLst>
          </p:cNvPr>
          <p:cNvSpPr txBox="1"/>
          <p:nvPr/>
        </p:nvSpPr>
        <p:spPr>
          <a:xfrm>
            <a:off x="173934" y="2459504"/>
            <a:ext cx="8796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ゲームプログラムの</a:t>
            </a:r>
            <a:br>
              <a:rPr kumimoji="1" lang="en-US" altLang="ja-JP" sz="6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完成！　</a:t>
            </a:r>
            <a:endParaRPr kumimoji="1" lang="ja-JP" altLang="en-US" sz="6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B32C59-1A5D-7C48-85F4-29A35C15A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4" r="-2189"/>
          <a:stretch/>
        </p:blipFill>
        <p:spPr>
          <a:xfrm flipH="1">
            <a:off x="6505903" y="4277710"/>
            <a:ext cx="2604354" cy="25173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D713DD-5ABB-2E4C-9735-4766F749AF41}"/>
              </a:ext>
            </a:extLst>
          </p:cNvPr>
          <p:cNvSpPr txBox="1"/>
          <p:nvPr/>
        </p:nvSpPr>
        <p:spPr>
          <a:xfrm>
            <a:off x="383249" y="5040761"/>
            <a:ext cx="1718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🎉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A5A9F2-469B-384F-97E8-2F06BE0EA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92" y="545152"/>
            <a:ext cx="5670214" cy="124744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3FFE7F5-6729-5843-B827-DA667552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57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66A529-1C51-4A82-AFB5-B524518F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10" y="804520"/>
            <a:ext cx="7383779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実際にプレイしてみよう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A2D4FF5-28EF-462F-AD1C-858C47D00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" y="2016124"/>
            <a:ext cx="5894733" cy="464756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EC3CCD6-F3BE-40F2-A1C5-43FD1F6E1EAF}"/>
              </a:ext>
            </a:extLst>
          </p:cNvPr>
          <p:cNvSpPr txBox="1"/>
          <p:nvPr/>
        </p:nvSpPr>
        <p:spPr>
          <a:xfrm>
            <a:off x="4412745" y="2151850"/>
            <a:ext cx="4639816" cy="310854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おかしいところがないか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「ゲームオーバー」画面も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確認してみよう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おかしいところを見つけ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出して直すことを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「デバッグ」というんだ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FD6276-0099-4046-A0DA-23ADFD1A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028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D7719A5-DCCD-834D-BD59-702D524E1362}"/>
              </a:ext>
            </a:extLst>
          </p:cNvPr>
          <p:cNvSpPr txBox="1"/>
          <p:nvPr/>
        </p:nvSpPr>
        <p:spPr>
          <a:xfrm>
            <a:off x="737932" y="970360"/>
            <a:ext cx="7668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Makey</a:t>
            </a:r>
            <a:r>
              <a:rPr kumimoji="1" lang="ja-JP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 </a:t>
            </a:r>
            <a:r>
              <a:rPr kumimoji="1" lang="en-US" altLang="ja-JP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Makey</a:t>
            </a:r>
            <a:r>
              <a:rPr kumimoji="1" lang="ja-JP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に</a:t>
            </a:r>
            <a:br>
              <a:rPr kumimoji="1" lang="en-US" altLang="ja-JP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つないでみよう！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B54A0CE-ED43-2348-ACF7-AB2B1A2A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97" y="3598564"/>
            <a:ext cx="3050163" cy="312837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B20C16-5E9A-E845-9E4E-699242FC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217886">
            <a:off x="1079304" y="3950281"/>
            <a:ext cx="2684175" cy="2684175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C56D51-3F67-8C41-8544-930F3535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196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3A7DAC-6F29-0744-93E9-671C7590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91" y="953253"/>
            <a:ext cx="7124818" cy="1049235"/>
          </a:xfrm>
        </p:spPr>
        <p:txBody>
          <a:bodyPr>
            <a:noAutofit/>
          </a:bodyPr>
          <a:lstStyle/>
          <a:p>
            <a:r>
              <a:rPr kumimoji="1" lang="en-US" altLang="ja-JP" sz="4000" b="1" cap="none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Makey</a:t>
            </a:r>
            <a:r>
              <a:rPr kumimoji="1" lang="en-US" altLang="ja-JP" sz="4000" b="1" cap="none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kumimoji="1" lang="en-US" altLang="ja-JP" sz="4000" b="1" cap="none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Makey</a:t>
            </a:r>
            <a:r>
              <a:rPr kumimoji="1" lang="ja-JP" altLang="en-US" sz="40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につないでみよう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D91069F-B25E-A04F-B951-E37693B54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1698" y="1218232"/>
            <a:ext cx="4705534" cy="6274046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4374EF-E7AD-DA4F-AEC8-9F71E4D5D0DD}"/>
              </a:ext>
            </a:extLst>
          </p:cNvPr>
          <p:cNvSpPr txBox="1"/>
          <p:nvPr/>
        </p:nvSpPr>
        <p:spPr>
          <a:xfrm>
            <a:off x="5588627" y="2497866"/>
            <a:ext cx="3055502" cy="353943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さっき作った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ピアノを鉄琴に変えてみよう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まずクリップを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左のように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つなごう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108997E-D63D-BE46-8493-AAF7DE24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92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3A7DAC-6F29-0744-93E9-671C7590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91" y="953253"/>
            <a:ext cx="7124818" cy="1049235"/>
          </a:xfrm>
        </p:spPr>
        <p:txBody>
          <a:bodyPr>
            <a:noAutofit/>
          </a:bodyPr>
          <a:lstStyle/>
          <a:p>
            <a:r>
              <a:rPr kumimoji="1" lang="en-US" altLang="ja-JP" sz="40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Makey</a:t>
            </a:r>
            <a:r>
              <a:rPr kumimoji="1" lang="en-US" altLang="ja-JP" sz="40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kumimoji="1" lang="en-US" altLang="ja-JP" sz="40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Makey</a:t>
            </a:r>
            <a:r>
              <a:rPr kumimoji="1" lang="ja-JP" altLang="en-US" sz="4000" b="1">
                <a:latin typeface="MS Gothic" panose="020B0609070205080204" pitchFamily="49" charset="-128"/>
                <a:ea typeface="MS Gothic" panose="020B0609070205080204" pitchFamily="49" charset="-128"/>
              </a:rPr>
              <a:t>につないでみよう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5912B6D3-2E96-DD43-899B-BA55E6BDF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7800" y="1428753"/>
            <a:ext cx="4428959" cy="5905280"/>
          </a:xfr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85AE89-1417-014E-A346-DEA7511D2959}"/>
              </a:ext>
            </a:extLst>
          </p:cNvPr>
          <p:cNvSpPr txBox="1"/>
          <p:nvPr/>
        </p:nvSpPr>
        <p:spPr>
          <a:xfrm>
            <a:off x="5547360" y="2071558"/>
            <a:ext cx="3462528" cy="452431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「ド」を左に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「レ」を上に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「ミ」を右に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「ファ」を下に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つなごう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アースも</a:t>
            </a:r>
            <a:b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つなごう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704706A-4DAD-574D-9D8D-9179C29A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230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1E9EDF-5971-CB4E-9B88-A0DA627D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5400" b="1">
                <a:latin typeface="MS Gothic" panose="020B0609070205080204" pitchFamily="49" charset="-128"/>
                <a:ea typeface="MS Gothic" panose="020B0609070205080204" pitchFamily="49" charset="-128"/>
              </a:rPr>
              <a:t>ダンボールを切ろう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F96623E-F316-2244-84C8-EC5CA6FF9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2746" y="1245699"/>
            <a:ext cx="4687040" cy="624938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B3EAC11-277B-A94B-B19D-1B1974F5ED0D}"/>
              </a:ext>
            </a:extLst>
          </p:cNvPr>
          <p:cNvSpPr txBox="1"/>
          <p:nvPr/>
        </p:nvSpPr>
        <p:spPr>
          <a:xfrm>
            <a:off x="4610785" y="2782669"/>
            <a:ext cx="4340352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これはバチになるよ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CC06DFE-B47E-0C45-B667-3647A121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928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EB5854-1BA7-A049-A475-DC631C18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28124"/>
            <a:ext cx="853440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ダンボールに</a:t>
            </a:r>
            <a:br>
              <a:rPr kumimoji="1" lang="en-US" altLang="ja-JP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kumimoji="1"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アルミテープを貼ろう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CA6C064-AFFE-4541-856B-03845E9AD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1200" y="1220099"/>
            <a:ext cx="4687039" cy="624938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011889-536E-B044-88F3-2314A151B6D4}"/>
              </a:ext>
            </a:extLst>
          </p:cNvPr>
          <p:cNvSpPr txBox="1"/>
          <p:nvPr/>
        </p:nvSpPr>
        <p:spPr>
          <a:xfrm>
            <a:off x="3856215" y="2782669"/>
            <a:ext cx="4937760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側面にしっかり貼ろう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Gothic" panose="020B0609070205080204" pitchFamily="49" charset="-128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5B270D7-FC63-7842-B4D5-3630FD76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60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716B8F-359C-47B0-A849-E5FDFC8B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8" y="840414"/>
            <a:ext cx="6571343" cy="10492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C34AB1B-EC14-4F44-8163-F84A6BFB0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328" y="2016125"/>
            <a:ext cx="6784246" cy="468176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113831-2374-49EE-BE9D-82E499205048}"/>
              </a:ext>
            </a:extLst>
          </p:cNvPr>
          <p:cNvSpPr txBox="1"/>
          <p:nvPr/>
        </p:nvSpPr>
        <p:spPr>
          <a:xfrm>
            <a:off x="2213113" y="4326685"/>
            <a:ext cx="4810539" cy="646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好きな背景を選ぼう！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312D08-AAD5-0442-B139-66ABD47F7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140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F14B9-6A75-C547-8668-167A5AEF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25" y="400660"/>
            <a:ext cx="8210350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アースへつないだクリップに</a:t>
            </a:r>
            <a:br>
              <a:rPr kumimoji="1" lang="en-US" altLang="ja-JP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kumimoji="1" lang="ja-JP" altLang="en-US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つなげよう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4BF0D8-4D32-544F-B63F-BA2B8A96E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　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4E1546D-4B83-4F46-BEFA-7B0A9C48F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"/>
          <a:stretch/>
        </p:blipFill>
        <p:spPr>
          <a:xfrm>
            <a:off x="524255" y="2015733"/>
            <a:ext cx="5896093" cy="459233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E1345A-BC60-FB46-9C68-A4A285E2829A}"/>
              </a:ext>
            </a:extLst>
          </p:cNvPr>
          <p:cNvSpPr txBox="1"/>
          <p:nvPr/>
        </p:nvSpPr>
        <p:spPr>
          <a:xfrm>
            <a:off x="5010912" y="4820015"/>
            <a:ext cx="3401568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バチの完成だ！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BF9B43-B484-984D-B1A4-757B90C0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2572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66A529-1C51-4A82-AFB5-B524518F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" y="899026"/>
            <a:ext cx="7755889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バチでもプレイしてみよう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A2D4FF5-28EF-462F-AD1C-858C47D00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" y="2016124"/>
            <a:ext cx="5894733" cy="464756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EC3CCD6-F3BE-40F2-A1C5-43FD1F6E1EAF}"/>
              </a:ext>
            </a:extLst>
          </p:cNvPr>
          <p:cNvSpPr txBox="1"/>
          <p:nvPr/>
        </p:nvSpPr>
        <p:spPr>
          <a:xfrm>
            <a:off x="4572001" y="3129750"/>
            <a:ext cx="3877944" cy="132343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ちゃんとプレイ</a:t>
            </a:r>
            <a:br>
              <a:rPr kumimoji="1" lang="en-US" altLang="ja-JP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できたかな？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2585219-C5A5-DF49-84AE-7AE3B082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305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BEF995-8523-B346-9ADC-F9F5080A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451" y="867036"/>
            <a:ext cx="6571343" cy="1049235"/>
          </a:xfrm>
        </p:spPr>
        <p:txBody>
          <a:bodyPr>
            <a:normAutofit/>
          </a:bodyPr>
          <a:lstStyle/>
          <a:p>
            <a:r>
              <a:rPr kumimoji="1" lang="en-US" altLang="ja-JP" sz="4400" cap="none" dirty="0">
                <a:ea typeface="HGPGothicE" panose="020B0900000000000000" pitchFamily="34" charset="-128"/>
              </a:rPr>
              <a:t>Scratch</a:t>
            </a:r>
            <a:r>
              <a:rPr kumimoji="1" lang="ja-JP" altLang="en-US" sz="4400" cap="none">
                <a:ea typeface="HGPGothicE" panose="020B0900000000000000" pitchFamily="34" charset="-128"/>
              </a:rPr>
              <a:t>のライセンス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B8437-3A75-1B4C-93D8-98F2B818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559" y="2043442"/>
            <a:ext cx="7225125" cy="3450613"/>
          </a:xfrm>
        </p:spPr>
        <p:txBody>
          <a:bodyPr/>
          <a:lstStyle/>
          <a:p>
            <a:pPr marL="0" indent="0">
              <a:buNone/>
            </a:pPr>
            <a:r>
              <a:rPr lang="en-GB" altLang="ja-JP" dirty="0"/>
              <a:t>Scratch</a:t>
            </a:r>
            <a:r>
              <a:rPr lang="ja-JP" altLang="en-US"/>
              <a:t>は、「クリエイティブコモンズ 表示</a:t>
            </a:r>
            <a:r>
              <a:rPr lang="en-US" altLang="ja-JP" dirty="0"/>
              <a:t>-</a:t>
            </a:r>
            <a:r>
              <a:rPr lang="ja-JP" altLang="en-US"/>
              <a:t>継承」</a:t>
            </a:r>
            <a:br>
              <a:rPr lang="en-US" altLang="ja-JP" dirty="0"/>
            </a:br>
            <a:r>
              <a:rPr lang="ja-JP" altLang="en-US"/>
              <a:t>ライセンスです。</a:t>
            </a:r>
            <a:endParaRPr lang="en-US" altLang="ja-JP" dirty="0"/>
          </a:p>
          <a:p>
            <a:pPr marL="0" indent="0">
              <a:buNone/>
            </a:pPr>
            <a:r>
              <a:rPr lang="en-GB" altLang="ja-JP" dirty="0"/>
              <a:t>https://</a:t>
            </a:r>
            <a:r>
              <a:rPr lang="en-GB" altLang="ja-JP" dirty="0" err="1"/>
              <a:t>creativecommons.org</a:t>
            </a:r>
            <a:r>
              <a:rPr lang="en-GB" altLang="ja-JP" dirty="0"/>
              <a:t>/licenses/by-</a:t>
            </a:r>
            <a:r>
              <a:rPr lang="en-GB" altLang="ja-JP" dirty="0" err="1"/>
              <a:t>sa</a:t>
            </a:r>
            <a:r>
              <a:rPr lang="en-GB" altLang="ja-JP" dirty="0"/>
              <a:t>/</a:t>
            </a:r>
            <a:r>
              <a:rPr lang="en-US" altLang="ja-JP" dirty="0"/>
              <a:t>2</a:t>
            </a:r>
            <a:r>
              <a:rPr lang="en-GB" altLang="ja-JP" dirty="0"/>
              <a:t>.0/</a:t>
            </a:r>
            <a:r>
              <a:rPr lang="en-GB" altLang="ja-JP" dirty="0" err="1"/>
              <a:t>jp</a:t>
            </a:r>
            <a:r>
              <a:rPr lang="en-GB" altLang="ja-JP" dirty="0"/>
              <a:t>/</a:t>
            </a:r>
            <a:endParaRPr lang="ja-JP" altLang="en-US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5F02E7-DA84-254F-9BD9-FC8373A9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238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952C9-F9CC-FE49-A608-9496E72E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このスライドの作者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1B94A0-E98B-304C-9B88-E2C7523C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八戸工業大学工学部システム情報工学科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令和元年度小久保研究室所属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山白康平、佐藤雄也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559229-BAB3-3E49-912D-5ABAC0F9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560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494D05F-63E8-483B-ACDD-2F34D9181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402" y="1879646"/>
            <a:ext cx="6935196" cy="478593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0A30C6E-62E6-4462-BF3F-2013F32D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02" y="804520"/>
            <a:ext cx="6935196" cy="1049235"/>
          </a:xfrm>
        </p:spPr>
        <p:txBody>
          <a:bodyPr>
            <a:normAutofit/>
          </a:bodyPr>
          <a:lstStyle/>
          <a:p>
            <a:pPr algn="ctr"/>
            <a:r>
              <a:rPr lang="ja-JP" altLang="en-US" sz="6000" b="1">
                <a:latin typeface="ＭＳ ゴシック"/>
                <a:ea typeface="ＭＳ ゴシック"/>
              </a:rPr>
              <a:t>ベルを作ろう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B0E3FCB-3A0A-4108-A942-F5D022A83CB6}"/>
              </a:ext>
            </a:extLst>
          </p:cNvPr>
          <p:cNvSpPr/>
          <p:nvPr/>
        </p:nvSpPr>
        <p:spPr>
          <a:xfrm>
            <a:off x="5384837" y="5822408"/>
            <a:ext cx="336641" cy="301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F277910A-6134-4E2C-9B07-8CA0B8E65C49}"/>
              </a:ext>
            </a:extLst>
          </p:cNvPr>
          <p:cNvSpPr/>
          <p:nvPr/>
        </p:nvSpPr>
        <p:spPr>
          <a:xfrm>
            <a:off x="3525861" y="5635021"/>
            <a:ext cx="1773044" cy="67614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A8A13D-3307-4AD9-9A90-13428B34DED1}"/>
              </a:ext>
            </a:extLst>
          </p:cNvPr>
          <p:cNvSpPr txBox="1"/>
          <p:nvPr/>
        </p:nvSpPr>
        <p:spPr>
          <a:xfrm>
            <a:off x="1264019" y="5557593"/>
            <a:ext cx="3307981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スプライト１の右上にあるゴミ箱をクリックして猫を消そう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111E499-0E11-614D-98F7-B5B1E4C9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830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CDCA4-E127-4CFE-9E90-2CEE9BBF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FCDA266-7100-4943-AEB8-9D51E69CC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071" y="1989619"/>
            <a:ext cx="6870015" cy="474095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64D0EF-1892-40DA-916B-71CDE128F7A7}"/>
              </a:ext>
            </a:extLst>
          </p:cNvPr>
          <p:cNvSpPr/>
          <p:nvPr/>
        </p:nvSpPr>
        <p:spPr>
          <a:xfrm>
            <a:off x="1280071" y="3233530"/>
            <a:ext cx="1092068" cy="10204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矢印: 左 9">
            <a:extLst>
              <a:ext uri="{FF2B5EF4-FFF2-40B4-BE49-F238E27FC236}">
                <a16:creationId xmlns:a16="http://schemas.microsoft.com/office/drawing/2014/main" id="{7C3ED719-6689-4BF5-B27C-79DF59E1F2CD}"/>
              </a:ext>
            </a:extLst>
          </p:cNvPr>
          <p:cNvSpPr/>
          <p:nvPr/>
        </p:nvSpPr>
        <p:spPr>
          <a:xfrm>
            <a:off x="2557669" y="3331265"/>
            <a:ext cx="2319131" cy="82494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02C715-E3EE-4915-8045-1EE44ABBB088}"/>
              </a:ext>
            </a:extLst>
          </p:cNvPr>
          <p:cNvSpPr txBox="1"/>
          <p:nvPr/>
        </p:nvSpPr>
        <p:spPr>
          <a:xfrm>
            <a:off x="3260034" y="3451351"/>
            <a:ext cx="4240696" cy="584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今回は</a:t>
            </a:r>
            <a:r>
              <a:rPr kumimoji="1" lang="en-US" altLang="ja-JP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Bell</a:t>
            </a: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を選ぼう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EB78A40-3714-864F-B3BA-F32F1722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810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0A3F2-1C12-40F0-8123-217E7566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CB0DF4F-3075-4854-BFB5-9D09CF2E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491" y="2016124"/>
            <a:ext cx="6344393" cy="437822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DE24EB-85E8-4D33-BD04-83EEB8C1CC0F}"/>
              </a:ext>
            </a:extLst>
          </p:cNvPr>
          <p:cNvSpPr txBox="1"/>
          <p:nvPr/>
        </p:nvSpPr>
        <p:spPr>
          <a:xfrm>
            <a:off x="4267201" y="4386470"/>
            <a:ext cx="4068418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ベルが表示されていれば</a:t>
            </a: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OK</a:t>
            </a:r>
            <a:endParaRPr kumimoji="1" lang="ja-JP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0DCDCA-3D0D-E940-9D7A-9DD68000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569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62D7B0-CACB-4F90-B000-C22A29FD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ベルを作ろう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E4FC003-766F-49AC-A485-C1B7B71C0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1" y="1994241"/>
            <a:ext cx="6821473" cy="47074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A3D348-E90F-404A-B3B8-5F7BF8EFB352}"/>
              </a:ext>
            </a:extLst>
          </p:cNvPr>
          <p:cNvSpPr/>
          <p:nvPr/>
        </p:nvSpPr>
        <p:spPr>
          <a:xfrm>
            <a:off x="1193361" y="4929809"/>
            <a:ext cx="383648" cy="3843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矢印: 左 5">
            <a:extLst>
              <a:ext uri="{FF2B5EF4-FFF2-40B4-BE49-F238E27FC236}">
                <a16:creationId xmlns:a16="http://schemas.microsoft.com/office/drawing/2014/main" id="{4D6FA1B2-E156-4AD0-97BA-3D5987DBCF06}"/>
              </a:ext>
            </a:extLst>
          </p:cNvPr>
          <p:cNvSpPr/>
          <p:nvPr/>
        </p:nvSpPr>
        <p:spPr>
          <a:xfrm>
            <a:off x="1657187" y="4929809"/>
            <a:ext cx="1272209" cy="38431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E1A1ED-C370-417D-8313-336630A40276}"/>
              </a:ext>
            </a:extLst>
          </p:cNvPr>
          <p:cNvSpPr txBox="1"/>
          <p:nvPr/>
        </p:nvSpPr>
        <p:spPr>
          <a:xfrm>
            <a:off x="2107759" y="4870385"/>
            <a:ext cx="3789457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次は変数を追加しよう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2BB3C7B-E808-2340-B801-137C8D53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10149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1226</Words>
  <Application>Microsoft Macintosh PowerPoint</Application>
  <PresentationFormat>画面に合わせる (4:3)</PresentationFormat>
  <Paragraphs>225</Paragraphs>
  <Slides>53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9" baseType="lpstr">
      <vt:lpstr>ＭＳ ゴシック</vt:lpstr>
      <vt:lpstr>ＭＳ ゴシック</vt:lpstr>
      <vt:lpstr>游ゴシック</vt:lpstr>
      <vt:lpstr>Arial</vt:lpstr>
      <vt:lpstr>Gill Sans MT</vt:lpstr>
      <vt:lpstr>ギャラリー</vt:lpstr>
      <vt:lpstr>PowerPoint プレゼンテーション</vt:lpstr>
      <vt:lpstr>音遊びゲームを作ってみよう！</vt:lpstr>
      <vt:lpstr>Scratchを新規で開こう！</vt:lpstr>
      <vt:lpstr>ベルを作ろう</vt:lpstr>
      <vt:lpstr>ベルを作ろう</vt:lpstr>
      <vt:lpstr>ベルを作ろう</vt:lpstr>
      <vt:lpstr>ベルを作ろう</vt:lpstr>
      <vt:lpstr>ベルを作ろう</vt:lpstr>
      <vt:lpstr>ベルを作ろう</vt:lpstr>
      <vt:lpstr>ベルを作ろう</vt:lpstr>
      <vt:lpstr>ベルを作ろう</vt:lpstr>
      <vt:lpstr>ベルを作ろう</vt:lpstr>
      <vt:lpstr>ベルを作ろう</vt:lpstr>
      <vt:lpstr>ベルを作ろう</vt:lpstr>
      <vt:lpstr>ベルを作ろう</vt:lpstr>
      <vt:lpstr>ブロックを自作しよう</vt:lpstr>
      <vt:lpstr>ブロックを自作しよう</vt:lpstr>
      <vt:lpstr>ブロックを自作しよう</vt:lpstr>
      <vt:lpstr>ベルをコントロールしよう</vt:lpstr>
      <vt:lpstr>ブロックを自作しよう</vt:lpstr>
      <vt:lpstr>ベルをコントロールしよう</vt:lpstr>
      <vt:lpstr>ベルをコントロールしよう</vt:lpstr>
      <vt:lpstr>４つのベル</vt:lpstr>
      <vt:lpstr>４つのベル</vt:lpstr>
      <vt:lpstr>ベルをコントロールしよう</vt:lpstr>
      <vt:lpstr>４つのベル</vt:lpstr>
      <vt:lpstr>４つのベル</vt:lpstr>
      <vt:lpstr>４つのベル</vt:lpstr>
      <vt:lpstr>４つのベル</vt:lpstr>
      <vt:lpstr>マスターコントローラーを作ろう</vt:lpstr>
      <vt:lpstr>マスターコントローラーを作ろう</vt:lpstr>
      <vt:lpstr>マスターコントローラーを作ろう</vt:lpstr>
      <vt:lpstr>マスターコントローラーを作ろう</vt:lpstr>
      <vt:lpstr>マスターコントローラーを作ろう</vt:lpstr>
      <vt:lpstr>１つめのスクリプト</vt:lpstr>
      <vt:lpstr>２つめのスクリプト</vt:lpstr>
      <vt:lpstr>３つめのスクリプト</vt:lpstr>
      <vt:lpstr>４つめのスクリプト</vt:lpstr>
      <vt:lpstr>５つめのスクリプト</vt:lpstr>
      <vt:lpstr>５つめのスクリプト</vt:lpstr>
      <vt:lpstr>最後のスクリプト</vt:lpstr>
      <vt:lpstr>最後のスクリプト</vt:lpstr>
      <vt:lpstr>PowerPoint プレゼンテーション</vt:lpstr>
      <vt:lpstr>実際にプレイしてみよう</vt:lpstr>
      <vt:lpstr>PowerPoint プレゼンテーション</vt:lpstr>
      <vt:lpstr>Makey Makeyにつないでみよう</vt:lpstr>
      <vt:lpstr>Makey Makeyにつないでみよう</vt:lpstr>
      <vt:lpstr>ダンボールを切ろう</vt:lpstr>
      <vt:lpstr>ダンボールに アルミテープを貼ろう</vt:lpstr>
      <vt:lpstr>アースへつないだクリップに つなげよう</vt:lpstr>
      <vt:lpstr>バチでもプレイしてみよう</vt:lpstr>
      <vt:lpstr>Scratchのライセンス</vt:lpstr>
      <vt:lpstr>このスライドの作者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山白 康平</dc:creator>
  <cp:lastModifiedBy>Kokubo Atsushi</cp:lastModifiedBy>
  <cp:revision>4</cp:revision>
  <dcterms:created xsi:type="dcterms:W3CDTF">2020-01-07T05:04:05Z</dcterms:created>
  <dcterms:modified xsi:type="dcterms:W3CDTF">2020-02-20T06:13:03Z</dcterms:modified>
</cp:coreProperties>
</file>